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1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60" r:id="rId11"/>
  </p:sldIdLst>
  <p:sldSz cx="12192000" cy="6858000"/>
  <p:notesSz cx="7104063" cy="10234613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001D5A"/>
    <a:srgbClr val="0572AA"/>
    <a:srgbClr val="FFFFFF"/>
    <a:srgbClr val="DADFE3"/>
    <a:srgbClr val="DBE0E3"/>
    <a:srgbClr val="B2B2B2"/>
    <a:srgbClr val="202020"/>
    <a:srgbClr val="323232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86395"/>
  </p:normalViewPr>
  <p:slideViewPr>
    <p:cSldViewPr snapToGrid="0" showGuides="1">
      <p:cViewPr varScale="1">
        <p:scale>
          <a:sx n="94" d="100"/>
          <a:sy n="94" d="100"/>
        </p:scale>
        <p:origin x="51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2024/6/25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AC2023主视觉_画板 1 副本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44450" y="1905"/>
            <a:ext cx="12236450" cy="68560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4 PAC A4背景-0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61D8-351E-4D42-8178-8255C00CAC5D}" type="datetimeFigureOut">
              <a:rPr kumimoji="1" lang="zh-CN" altLang="en-US" smtClean="0"/>
              <a:t>2024/6/25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5CE6D-1D8E-A94F-AD1F-78CAFBCD0F5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532737" y="122795"/>
            <a:ext cx="1350257" cy="982648"/>
          </a:xfrm>
          <a:prstGeom prst="rect">
            <a:avLst/>
          </a:prstGeom>
        </p:spPr>
      </p:pic>
      <p:pic>
        <p:nvPicPr>
          <p:cNvPr id="10" name="图片 9" descr="2024 PAC A4背景-0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pac@paratera.com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785"/>
            <a:ext cx="12192000" cy="685442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323493" y="5177345"/>
            <a:ext cx="9354664" cy="1138798"/>
            <a:chOff x="1438556" y="5177345"/>
            <a:chExt cx="9354664" cy="1138798"/>
          </a:xfrm>
        </p:grpSpPr>
        <p:sp>
          <p:nvSpPr>
            <p:cNvPr id="5" name="圆角矩形 4"/>
            <p:cNvSpPr/>
            <p:nvPr/>
          </p:nvSpPr>
          <p:spPr>
            <a:xfrm>
              <a:off x="1438556" y="5278807"/>
              <a:ext cx="1493520" cy="406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ACF1"/>
                </a:gs>
              </a:gsLst>
              <a:lin ang="0" scaled="0"/>
            </a:gradFill>
            <a:ln w="12700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577052" y="5177345"/>
              <a:ext cx="3984019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报名编号：</a:t>
              </a: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438556" y="5909743"/>
              <a:ext cx="1493520" cy="406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ACF1"/>
                </a:gs>
              </a:gsLst>
              <a:lin ang="0" scaled="0"/>
            </a:gradFill>
            <a:ln w="12700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577052" y="5811658"/>
              <a:ext cx="3984019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队伍名称：</a:t>
              </a: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5166561" y="5278807"/>
              <a:ext cx="1493520" cy="406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ACF1"/>
                </a:gs>
              </a:gsLst>
              <a:lin ang="0" scaled="0"/>
            </a:gradFill>
            <a:ln w="12700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66561" y="5909743"/>
              <a:ext cx="1493520" cy="406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ACF1"/>
                </a:gs>
              </a:gsLst>
              <a:lin ang="0" scaled="0"/>
            </a:gradFill>
            <a:ln w="12700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75716" y="5177345"/>
              <a:ext cx="5517504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275716" y="5811658"/>
              <a:ext cx="5517504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参赛成员：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62987" y="1866201"/>
            <a:ext cx="11470512" cy="2800767"/>
          </a:xfrm>
          <a:prstGeom prst="rect">
            <a:avLst/>
          </a:prstGeom>
          <a:noFill/>
          <a:effectLst>
            <a:outerShdw blurRad="101600" dist="76200" dir="2700000" algn="tl" rotWithShape="0">
              <a:srgbClr val="041D84">
                <a:alpha val="85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预祝</a:t>
            </a:r>
            <a:endParaRPr lang="en-US" altLang="zh-CN" sz="8800" b="1" spc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8800" b="1" spc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各参赛队取得佳绩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12232" cy="685800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95047" y="577534"/>
            <a:ext cx="1952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pitchFamily="34" charset="-122"/>
              </a:rPr>
              <a:t>目 录</a:t>
            </a:r>
          </a:p>
        </p:txBody>
      </p:sp>
      <p:sp>
        <p:nvSpPr>
          <p:cNvPr id="3" name="矩形 2"/>
          <p:cNvSpPr/>
          <p:nvPr/>
        </p:nvSpPr>
        <p:spPr>
          <a:xfrm>
            <a:off x="859536" y="1626451"/>
            <a:ext cx="8593752" cy="4243997"/>
          </a:xfrm>
          <a:prstGeom prst="rect">
            <a:avLst/>
          </a:prstGeom>
          <a:gradFill>
            <a:gsLst>
              <a:gs pos="37000">
                <a:srgbClr val="00ADFF"/>
              </a:gs>
              <a:gs pos="74000">
                <a:srgbClr val="0074DE">
                  <a:alpha val="0"/>
                </a:srgbClr>
              </a:gs>
              <a:gs pos="0">
                <a:srgbClr val="0074DE"/>
              </a:gs>
            </a:gsLst>
            <a:lin ang="0" scaled="0"/>
          </a:gra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5" name="椭圆 74"/>
          <p:cNvSpPr/>
          <p:nvPr/>
        </p:nvSpPr>
        <p:spPr>
          <a:xfrm>
            <a:off x="6754939" y="1554684"/>
            <a:ext cx="4403161" cy="4403161"/>
          </a:xfrm>
          <a:prstGeom prst="ellipse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101600" dist="76200" dir="2700000" algn="tl" rotWithShape="0">
              <a:srgbClr val="041D84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1152361" y="1828448"/>
            <a:ext cx="10374363" cy="4747961"/>
            <a:chOff x="1186698" y="1553216"/>
            <a:chExt cx="10374363" cy="4747961"/>
          </a:xfrm>
        </p:grpSpPr>
        <p:sp>
          <p:nvSpPr>
            <p:cNvPr id="42" name="椭圆 41"/>
            <p:cNvSpPr/>
            <p:nvPr/>
          </p:nvSpPr>
          <p:spPr>
            <a:xfrm rot="16200000" flipH="1">
              <a:off x="11177790" y="5917906"/>
              <a:ext cx="383271" cy="383271"/>
            </a:xfrm>
            <a:prstGeom prst="ellipse">
              <a:avLst/>
            </a:prstGeom>
            <a:gradFill flip="none" rotWithShape="1">
              <a:gsLst>
                <a:gs pos="0">
                  <a:srgbClr val="982FBF"/>
                </a:gs>
                <a:gs pos="100000">
                  <a:srgbClr val="992CBC">
                    <a:alpha val="0"/>
                    <a:lumMod val="10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186698" y="1553216"/>
              <a:ext cx="4212616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01.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参赛对象与要求</a:t>
              </a:r>
            </a:p>
          </p:txBody>
        </p:sp>
        <p:grpSp>
          <p:nvGrpSpPr>
            <p:cNvPr id="70" name="组合 50"/>
            <p:cNvGrpSpPr/>
            <p:nvPr/>
          </p:nvGrpSpPr>
          <p:grpSpPr>
            <a:xfrm flipV="1">
              <a:off x="1288298" y="2186958"/>
              <a:ext cx="417476" cy="84782"/>
              <a:chOff x="4255051" y="1934710"/>
              <a:chExt cx="697964" cy="141744"/>
            </a:xfrm>
          </p:grpSpPr>
          <p:sp>
            <p:nvSpPr>
              <p:cNvPr id="72" name="等腰三角形 48"/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73" name="等腰三角形 49"/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66" name="组合 59"/>
            <p:cNvGrpSpPr/>
            <p:nvPr/>
          </p:nvGrpSpPr>
          <p:grpSpPr>
            <a:xfrm flipV="1">
              <a:off x="1288298" y="2995194"/>
              <a:ext cx="417476" cy="84782"/>
              <a:chOff x="4255051" y="1934710"/>
              <a:chExt cx="697964" cy="141744"/>
            </a:xfrm>
          </p:grpSpPr>
          <p:sp>
            <p:nvSpPr>
              <p:cNvPr id="68" name="等腰三角形 64"/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69" name="等腰三角形 65"/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47" name="文本框 46"/>
            <p:cNvSpPr txBox="1"/>
            <p:nvPr/>
          </p:nvSpPr>
          <p:spPr>
            <a:xfrm>
              <a:off x="1186698" y="2361452"/>
              <a:ext cx="4212616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02.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竞赛内容及形式</a:t>
              </a:r>
            </a:p>
          </p:txBody>
        </p:sp>
        <p:grpSp>
          <p:nvGrpSpPr>
            <p:cNvPr id="62" name="组合 75"/>
            <p:cNvGrpSpPr/>
            <p:nvPr/>
          </p:nvGrpSpPr>
          <p:grpSpPr>
            <a:xfrm flipV="1">
              <a:off x="1288298" y="3820404"/>
              <a:ext cx="417476" cy="84782"/>
              <a:chOff x="4255051" y="1934710"/>
              <a:chExt cx="697964" cy="141744"/>
            </a:xfrm>
          </p:grpSpPr>
          <p:sp>
            <p:nvSpPr>
              <p:cNvPr id="64" name="等腰三角形 77"/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65" name="等腰三角形 78"/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1186698" y="3186662"/>
              <a:ext cx="4430763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03.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作品提交要求细则</a:t>
              </a:r>
            </a:p>
          </p:txBody>
        </p:sp>
        <p:grpSp>
          <p:nvGrpSpPr>
            <p:cNvPr id="58" name="组合 82"/>
            <p:cNvGrpSpPr/>
            <p:nvPr/>
          </p:nvGrpSpPr>
          <p:grpSpPr>
            <a:xfrm flipV="1">
              <a:off x="1288298" y="4667134"/>
              <a:ext cx="417476" cy="84782"/>
              <a:chOff x="4255051" y="1934710"/>
              <a:chExt cx="697964" cy="141744"/>
            </a:xfrm>
          </p:grpSpPr>
          <p:sp>
            <p:nvSpPr>
              <p:cNvPr id="60" name="等腰三角形 84"/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61" name="等腰三角形 85"/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</p:grpSp>
        <p:cxnSp>
          <p:nvCxnSpPr>
            <p:cNvPr id="71" name="直接连接符 72"/>
            <p:cNvCxnSpPr/>
            <p:nvPr/>
          </p:nvCxnSpPr>
          <p:spPr>
            <a:xfrm>
              <a:off x="1791721" y="2229349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2"/>
            <p:cNvCxnSpPr/>
            <p:nvPr/>
          </p:nvCxnSpPr>
          <p:spPr>
            <a:xfrm>
              <a:off x="1791721" y="3037585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76"/>
            <p:cNvCxnSpPr/>
            <p:nvPr/>
          </p:nvCxnSpPr>
          <p:spPr>
            <a:xfrm>
              <a:off x="1791721" y="3862795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83"/>
            <p:cNvCxnSpPr/>
            <p:nvPr/>
          </p:nvCxnSpPr>
          <p:spPr>
            <a:xfrm>
              <a:off x="1791721" y="4709525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1186698" y="4033392"/>
              <a:ext cx="3577323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04.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作品提交方式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186698" y="4882885"/>
              <a:ext cx="4909302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05.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比赛支持及联系方式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参赛对象与要求</a:t>
              </a:r>
            </a:p>
          </p:txBody>
        </p:sp>
      </p:grp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21321" y="1381119"/>
            <a:ext cx="10863027" cy="501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参赛对象：</a:t>
            </a:r>
            <a:endParaRPr lang="en-US" altLang="zh-CN" sz="24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</a:t>
            </a:r>
            <a:r>
              <a:rPr lang="en-GB" altLang="zh-CN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HPC</a:t>
            </a:r>
            <a:r>
              <a:rPr lang="zh-CN" altLang="en-US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领域各大科研院所、重点高校以及科创型企业的并行计算及相关应用开发或使用者；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参赛人数：</a:t>
            </a:r>
            <a:endParaRPr lang="en-US" altLang="zh-CN" sz="24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每支参赛队伍由</a:t>
            </a:r>
            <a:r>
              <a:rPr lang="en-US" altLang="zh-CN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名队长</a:t>
            </a:r>
            <a:r>
              <a:rPr lang="en-US" altLang="zh-CN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最多</a:t>
            </a:r>
            <a:r>
              <a:rPr lang="en-US" altLang="zh-CN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名参赛队员组成；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参赛平台：</a:t>
            </a:r>
            <a:endParaRPr lang="en-US" altLang="zh-CN" sz="24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组委会提供</a:t>
            </a:r>
            <a:endParaRPr lang="en-US" altLang="zh-CN" sz="24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指导老师：</a:t>
            </a:r>
            <a:endParaRPr lang="en-US" altLang="zh-CN" sz="24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每支队伍可邀请</a:t>
            </a:r>
            <a:r>
              <a:rPr lang="en-US" altLang="zh-CN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sz="2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位指导老师进行指导</a:t>
            </a:r>
            <a:endParaRPr lang="en-US" altLang="zh-CN" sz="24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竞赛内容及形式</a:t>
              </a:r>
            </a:p>
          </p:txBody>
        </p:sp>
      </p:grpSp>
      <p:sp>
        <p:nvSpPr>
          <p:cNvPr id="12" name="内容占位符 2"/>
          <p:cNvSpPr txBox="1"/>
          <p:nvPr/>
        </p:nvSpPr>
        <p:spPr bwMode="auto">
          <a:xfrm>
            <a:off x="545121" y="1424685"/>
            <a:ext cx="11134645" cy="495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参赛题目：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WINOGRAD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CPUBench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提交内容：优化组参赛队在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2024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07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月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28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日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时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之前按要求提交优化版源代码、应用运行过程记录文件、录音技术报告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等材料。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比赛形式：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优化组初赛共两题，其中上机成绩占比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80%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，录音技术报告（录音</a:t>
            </a:r>
            <a:r>
              <a:rPr lang="en-GB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lang="zh-CN" altLang="en-GB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讲解占比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20%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初赛成绩的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20%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计入决赛。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特别说明：</a:t>
            </a:r>
            <a:endParaRPr lang="en-US" altLang="zh-CN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同一单位最多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支队伍入围决赛，其中一、二等奖获得者须所属三个不同单位；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如出现作品源代码高度相似情况，则视为同一作品，取消参赛成绩。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作品提交要求细则</a:t>
              </a:r>
            </a:p>
          </p:txBody>
        </p:sp>
      </p:grp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54203" y="1895844"/>
            <a:ext cx="11483593" cy="349018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indent="36195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优化版源代码</a:t>
            </a:r>
          </a:p>
          <a:p>
            <a:pPr indent="0">
              <a:lnSpc>
                <a:spcPct val="150000"/>
              </a:lnSpc>
              <a:buNone/>
              <a:defRPr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提供的源代码包含</a:t>
            </a:r>
            <a:r>
              <a:rPr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Makefile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，可进行重新编译，并且能够正确生成可执行文件。</a:t>
            </a:r>
          </a:p>
          <a:p>
            <a:pPr indent="0">
              <a:lnSpc>
                <a:spcPct val="150000"/>
              </a:lnSpc>
              <a:buNone/>
              <a:defRPr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要求提供的源代码不涉及版权问题；大赛组委会不负责保障源代码安全。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性能优化过程记录表</a:t>
            </a:r>
          </a:p>
          <a:p>
            <a:pPr indent="0" fontAlgn="base">
              <a:lnSpc>
                <a:spcPct val="150000"/>
              </a:lnSpc>
              <a:spcAft>
                <a:spcPct val="0"/>
              </a:spcAft>
              <a:buNone/>
              <a:defRPr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技术报告时长为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分钟的录音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en-US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  <a:buSzPct val="80000"/>
              <a:buFontTx/>
              <a:buNone/>
              <a:defRPr/>
            </a:pPr>
            <a:endParaRPr kumimoji="0"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80000"/>
              <a:buFontTx/>
              <a:buNone/>
              <a:defRPr/>
            </a:pPr>
            <a:endParaRPr kumimoji="0"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86133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3.1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性能优化过程记录表（附表）</a:t>
              </a:r>
            </a:p>
          </p:txBody>
        </p:sp>
      </p:grpSp>
      <p:sp>
        <p:nvSpPr>
          <p:cNvPr id="12" name="内容占位符 2"/>
          <p:cNvSpPr txBox="1"/>
          <p:nvPr/>
        </p:nvSpPr>
        <p:spPr>
          <a:xfrm>
            <a:off x="436033" y="1021242"/>
            <a:ext cx="11734800" cy="5628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软件负载描述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系统硬件配置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系统软件配置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算例分类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计算结果正确性检验方法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基准算例描述和墙钟时间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分步逐步性能提升描述、优化后墙钟时间和加速比、备注等（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BKM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Best Known Method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3.2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技术报告录音</a:t>
              </a:r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PPT</a:t>
              </a:r>
              <a:endParaRPr lang="zh-CN" altLang="en-US" sz="3200" b="1" spc="300" dirty="0">
                <a:solidFill>
                  <a:srgbClr val="0357A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06719" y="993843"/>
            <a:ext cx="11363850" cy="486998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indent="-4572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SzPct val="80000"/>
              <a:buFontTx/>
              <a:buNone/>
              <a:defRPr/>
            </a:pPr>
            <a:endParaRPr kumimoji="0"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SzPct val="80000"/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参赛队伍最终提交的技术报告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需具有如下章节（严格执行）：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提供应用程序运行的硬件环境和软件环境，其中软件环境至少包括操作系统、并行环境、相关依赖软件、所运行的应用负载等；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提供参赛应用程序的代码结构，从设计思路到主要流程设计及主要功能模块；</a:t>
            </a:r>
            <a:endParaRPr lang="en-US" altLang="zh-CN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详细介绍参赛应用程序中采用的优化方法，基于优化方法达到的优化结果和性能指标；</a:t>
            </a:r>
            <a:endParaRPr lang="en-US" altLang="zh-CN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详细描述程序运行结果；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indent="0" fontAlgn="base">
              <a:lnSpc>
                <a:spcPct val="150000"/>
              </a:lnSpc>
              <a:spcAft>
                <a:spcPct val="0"/>
              </a:spcAft>
              <a:buSzPct val="80000"/>
              <a:buNone/>
              <a:defRPr/>
            </a:pP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0" lvl="1" indent="0" fontAlgn="base">
              <a:lnSpc>
                <a:spcPct val="150000"/>
              </a:lnSpc>
              <a:spcAft>
                <a:spcPct val="0"/>
              </a:spcAft>
              <a:buSzPct val="80000"/>
              <a:buNone/>
              <a:defRPr/>
            </a:pP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为保公平所有参赛队技术报告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统一采用此模板，评审采取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分钟录音讲解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PPT+5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分钟专家评定形式进行（每个作品总评审时长为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分钟）。</a:t>
            </a:r>
            <a:endParaRPr lang="en-US" altLang="zh-CN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作品提交方式</a:t>
              </a:r>
            </a:p>
          </p:txBody>
        </p:sp>
      </p:grpSp>
      <p:sp>
        <p:nvSpPr>
          <p:cNvPr id="18" name="内容占位符 2"/>
          <p:cNvSpPr txBox="1"/>
          <p:nvPr/>
        </p:nvSpPr>
        <p:spPr>
          <a:xfrm>
            <a:off x="140170" y="1253359"/>
            <a:ext cx="6666780" cy="5478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初赛作品提交截止：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07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</a:t>
            </a:r>
            <a:endParaRPr kumimoji="1" lang="en-US" altLang="zh-CN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 algn="l">
              <a:lnSpc>
                <a:spcPct val="150000"/>
              </a:lnSpc>
              <a:spcBef>
                <a:spcPct val="0"/>
              </a:spcBef>
              <a:buFont typeface="+mj-lt"/>
              <a:buAutoNum type="alphaUcPeriod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各队需在截止日前由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名队员通过官网（链接：</a:t>
            </a:r>
            <a:r>
              <a:rPr kumimoji="1" lang="en-GB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http://www.paraedu.org.cn</a:t>
            </a:r>
            <a:r>
              <a:rPr kumimoji="1" lang="zh-CN" altLang="en-GB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个人主页提交参赛作品及相关文件的网盘链接及密码（如右图所示），如用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MacOS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系统打包格式请选用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ZIP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格式，防止文件显示乱码 ；</a:t>
            </a:r>
          </a:p>
          <a:p>
            <a:pPr marL="514350" indent="-514350" algn="l">
              <a:lnSpc>
                <a:spcPct val="150000"/>
              </a:lnSpc>
              <a:spcBef>
                <a:spcPct val="0"/>
              </a:spcBef>
              <a:buFont typeface="+mj-lt"/>
              <a:buAutoNum type="alphaUcPeriod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作品提交截止前，各队可对程序随时修改，并在原路径更新提交参赛程序，组委会默认以最新提交内容为准。逾期未提交的队伍视为弃赛。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C:/Users/Cartman/Desktop/PAC-2024-2.jpgPAC-2024-2"/>
          <p:cNvPicPr>
            <a:picLocks noChangeAspect="1"/>
          </p:cNvPicPr>
          <p:nvPr/>
        </p:nvPicPr>
        <p:blipFill>
          <a:blip r:embed="rId2"/>
          <a:srcRect l="11" r="11"/>
          <a:stretch>
            <a:fillRect/>
          </a:stretch>
        </p:blipFill>
        <p:spPr>
          <a:xfrm>
            <a:off x="6807200" y="2009775"/>
            <a:ext cx="5133340" cy="2838450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alpha val="40000"/>
              </a:scheme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大赛支持及联系方式</a:t>
              </a:r>
            </a:p>
          </p:txBody>
        </p:sp>
      </p:grpSp>
      <p:sp>
        <p:nvSpPr>
          <p:cNvPr id="11" name="内容占位符 2"/>
          <p:cNvSpPr txBox="1"/>
          <p:nvPr/>
        </p:nvSpPr>
        <p:spPr>
          <a:xfrm>
            <a:off x="572111" y="1256874"/>
            <a:ext cx="11233066" cy="5689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大赛平台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技术支持邮箱：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pac@paratera.com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大赛官方网站：</a:t>
            </a:r>
            <a:r>
              <a:rPr kumimoji="1" lang="en-GB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www.paraedu.org.cn</a:t>
            </a:r>
            <a:r>
              <a:rPr kumimoji="1" lang="zh-CN" altLang="en-GB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www.pac-hpc.com</a:t>
            </a:r>
            <a:endParaRPr kumimoji="1" lang="en-GB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GB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微信群名：“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2023-2024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参赛群”（邀请入群）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技术支持联系：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刘  帅：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liushuai@paratera.com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叶晋甫：</a:t>
            </a:r>
            <a:r>
              <a:rPr kumimoji="1" lang="en-GB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yejf@paratera.com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E5Y2FkNzAzZGFkNjEzODkxN2MwOWZiYmI0OTQyZTI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0572AA"/>
            </a:gs>
            <a:gs pos="100000">
              <a:srgbClr val="001D5A"/>
            </a:gs>
          </a:gsLst>
          <a:lin ang="4680000" scaled="0"/>
        </a:gradFill>
        <a:ln w="12700" cmpd="sng">
          <a:solidFill>
            <a:schemeClr val="bg1"/>
          </a:solidFill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724</Words>
  <Application>Microsoft Office PowerPoint</Application>
  <PresentationFormat>宽屏</PresentationFormat>
  <Paragraphs>66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黑体</vt:lpstr>
      <vt:lpstr>宋体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paratera</dc:creator>
  <cp:lastModifiedBy>那 张</cp:lastModifiedBy>
  <cp:revision>23</cp:revision>
  <dcterms:created xsi:type="dcterms:W3CDTF">2024-06-02T10:03:00Z</dcterms:created>
  <dcterms:modified xsi:type="dcterms:W3CDTF">2024-06-25T07:20:16Z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2052-12.1.0.17133</vt:lpwstr>
  </property>
  <property fmtid="{D5CDD505-2E9C-101B-9397-08002B2CF9AE}" pid="3" name="ICV">
    <vt:lpwstr>195E17EB2903BE310E22E2636ABD7572</vt:lpwstr>
  </property>
</Properties>
</file>